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71" r:id="rId14"/>
    <p:sldId id="268" r:id="rId15"/>
    <p:sldId id="269" r:id="rId16"/>
    <p:sldId id="270" r:id="rId1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20286BFB-CF60-49CA-91AA-48A197F09830}" type="datetimeFigureOut">
              <a:rPr lang="en-US" smtClean="0"/>
              <a:t>11/14/2016</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69C10A37-0BDA-4552-A2D4-3E2C694F3365}" type="slidenum">
              <a:rPr lang="en-US" smtClean="0"/>
              <a:t>‹#›</a:t>
            </a:fld>
            <a:endParaRPr lang="en-US"/>
          </a:p>
        </p:txBody>
      </p:sp>
    </p:spTree>
    <p:extLst>
      <p:ext uri="{BB962C8B-B14F-4D97-AF65-F5344CB8AC3E}">
        <p14:creationId xmlns:p14="http://schemas.microsoft.com/office/powerpoint/2010/main" val="482600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46B0885E-3C4E-4A10-964C-DD95F9884260}" type="datetimeFigureOut">
              <a:rPr lang="en-US" smtClean="0"/>
              <a:pPr/>
              <a:t>11/14/2016</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283D2FBD-6A56-4767-B097-15EAC033F645}" type="slidenum">
              <a:rPr lang="en-US" smtClean="0"/>
              <a:pPr/>
              <a:t>‹#›</a:t>
            </a:fld>
            <a:endParaRPr lang="en-US"/>
          </a:p>
        </p:txBody>
      </p:sp>
    </p:spTree>
    <p:extLst>
      <p:ext uri="{BB962C8B-B14F-4D97-AF65-F5344CB8AC3E}">
        <p14:creationId xmlns:p14="http://schemas.microsoft.com/office/powerpoint/2010/main" val="218164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1</a:t>
            </a:fld>
            <a:endParaRPr lang="en-US"/>
          </a:p>
        </p:txBody>
      </p:sp>
    </p:spTree>
    <p:extLst>
      <p:ext uri="{BB962C8B-B14F-4D97-AF65-F5344CB8AC3E}">
        <p14:creationId xmlns:p14="http://schemas.microsoft.com/office/powerpoint/2010/main" val="3320323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10</a:t>
            </a:fld>
            <a:endParaRPr lang="en-US"/>
          </a:p>
        </p:txBody>
      </p:sp>
    </p:spTree>
    <p:extLst>
      <p:ext uri="{BB962C8B-B14F-4D97-AF65-F5344CB8AC3E}">
        <p14:creationId xmlns:p14="http://schemas.microsoft.com/office/powerpoint/2010/main" val="2548648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11</a:t>
            </a:fld>
            <a:endParaRPr lang="en-US"/>
          </a:p>
        </p:txBody>
      </p:sp>
    </p:spTree>
    <p:extLst>
      <p:ext uri="{BB962C8B-B14F-4D97-AF65-F5344CB8AC3E}">
        <p14:creationId xmlns:p14="http://schemas.microsoft.com/office/powerpoint/2010/main" val="2805663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12</a:t>
            </a:fld>
            <a:endParaRPr lang="en-US"/>
          </a:p>
        </p:txBody>
      </p:sp>
    </p:spTree>
    <p:extLst>
      <p:ext uri="{BB962C8B-B14F-4D97-AF65-F5344CB8AC3E}">
        <p14:creationId xmlns:p14="http://schemas.microsoft.com/office/powerpoint/2010/main" val="1014671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13</a:t>
            </a:fld>
            <a:endParaRPr lang="en-US"/>
          </a:p>
        </p:txBody>
      </p:sp>
    </p:spTree>
    <p:extLst>
      <p:ext uri="{BB962C8B-B14F-4D97-AF65-F5344CB8AC3E}">
        <p14:creationId xmlns:p14="http://schemas.microsoft.com/office/powerpoint/2010/main" val="3964321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14</a:t>
            </a:fld>
            <a:endParaRPr lang="en-US"/>
          </a:p>
        </p:txBody>
      </p:sp>
    </p:spTree>
    <p:extLst>
      <p:ext uri="{BB962C8B-B14F-4D97-AF65-F5344CB8AC3E}">
        <p14:creationId xmlns:p14="http://schemas.microsoft.com/office/powerpoint/2010/main" val="162462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1229" indent="-231229">
              <a:buAutoNum type="arabicPeriod"/>
            </a:pPr>
            <a:endParaRPr lang="en-US" dirty="0">
              <a:solidFill>
                <a:srgbClr val="FF0000"/>
              </a:solidFill>
            </a:endParaRPr>
          </a:p>
        </p:txBody>
      </p:sp>
      <p:sp>
        <p:nvSpPr>
          <p:cNvPr id="4" name="Slide Number Placeholder 3"/>
          <p:cNvSpPr>
            <a:spLocks noGrp="1"/>
          </p:cNvSpPr>
          <p:nvPr>
            <p:ph type="sldNum" sz="quarter" idx="10"/>
          </p:nvPr>
        </p:nvSpPr>
        <p:spPr/>
        <p:txBody>
          <a:bodyPr/>
          <a:lstStyle/>
          <a:p>
            <a:fld id="{283D2FBD-6A56-4767-B097-15EAC033F645}" type="slidenum">
              <a:rPr lang="en-US" smtClean="0"/>
              <a:pPr/>
              <a:t>15</a:t>
            </a:fld>
            <a:endParaRPr lang="en-US"/>
          </a:p>
        </p:txBody>
      </p:sp>
    </p:spTree>
    <p:extLst>
      <p:ext uri="{BB962C8B-B14F-4D97-AF65-F5344CB8AC3E}">
        <p14:creationId xmlns:p14="http://schemas.microsoft.com/office/powerpoint/2010/main" val="1859659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en-US" dirty="0" smtClean="0"/>
          </a:p>
          <a:p>
            <a:pPr marL="231229" indent="-231229">
              <a:buAutoNum type="arabicPeriod" startAt="6"/>
            </a:pPr>
            <a:endParaRPr lang="en-US" dirty="0" smtClean="0"/>
          </a:p>
          <a:p>
            <a:pPr marL="231229" indent="-231229">
              <a:buAutoNum type="arabicPeriod" startAt="6"/>
            </a:pPr>
            <a:endParaRPr lang="en-US" dirty="0"/>
          </a:p>
        </p:txBody>
      </p:sp>
      <p:sp>
        <p:nvSpPr>
          <p:cNvPr id="4" name="Slide Number Placeholder 3"/>
          <p:cNvSpPr>
            <a:spLocks noGrp="1"/>
          </p:cNvSpPr>
          <p:nvPr>
            <p:ph type="sldNum" sz="quarter" idx="10"/>
          </p:nvPr>
        </p:nvSpPr>
        <p:spPr/>
        <p:txBody>
          <a:bodyPr/>
          <a:lstStyle/>
          <a:p>
            <a:fld id="{283D2FBD-6A56-4767-B097-15EAC033F645}" type="slidenum">
              <a:rPr lang="en-US" smtClean="0"/>
              <a:pPr/>
              <a:t>16</a:t>
            </a:fld>
            <a:endParaRPr lang="en-US"/>
          </a:p>
        </p:txBody>
      </p:sp>
    </p:spTree>
    <p:extLst>
      <p:ext uri="{BB962C8B-B14F-4D97-AF65-F5344CB8AC3E}">
        <p14:creationId xmlns:p14="http://schemas.microsoft.com/office/powerpoint/2010/main" val="458655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2</a:t>
            </a:fld>
            <a:endParaRPr lang="en-US"/>
          </a:p>
        </p:txBody>
      </p:sp>
    </p:spTree>
    <p:extLst>
      <p:ext uri="{BB962C8B-B14F-4D97-AF65-F5344CB8AC3E}">
        <p14:creationId xmlns:p14="http://schemas.microsoft.com/office/powerpoint/2010/main" val="1641754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3</a:t>
            </a:fld>
            <a:endParaRPr lang="en-US"/>
          </a:p>
        </p:txBody>
      </p:sp>
    </p:spTree>
    <p:extLst>
      <p:ext uri="{BB962C8B-B14F-4D97-AF65-F5344CB8AC3E}">
        <p14:creationId xmlns:p14="http://schemas.microsoft.com/office/powerpoint/2010/main" val="31540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4</a:t>
            </a:fld>
            <a:endParaRPr lang="en-US"/>
          </a:p>
        </p:txBody>
      </p:sp>
    </p:spTree>
    <p:extLst>
      <p:ext uri="{BB962C8B-B14F-4D97-AF65-F5344CB8AC3E}">
        <p14:creationId xmlns:p14="http://schemas.microsoft.com/office/powerpoint/2010/main" val="871437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5</a:t>
            </a:fld>
            <a:endParaRPr lang="en-US"/>
          </a:p>
        </p:txBody>
      </p:sp>
    </p:spTree>
    <p:extLst>
      <p:ext uri="{BB962C8B-B14F-4D97-AF65-F5344CB8AC3E}">
        <p14:creationId xmlns:p14="http://schemas.microsoft.com/office/powerpoint/2010/main" val="3948135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6</a:t>
            </a:fld>
            <a:endParaRPr lang="en-US"/>
          </a:p>
        </p:txBody>
      </p:sp>
    </p:spTree>
    <p:extLst>
      <p:ext uri="{BB962C8B-B14F-4D97-AF65-F5344CB8AC3E}">
        <p14:creationId xmlns:p14="http://schemas.microsoft.com/office/powerpoint/2010/main" val="1570786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7</a:t>
            </a:fld>
            <a:endParaRPr lang="en-US"/>
          </a:p>
        </p:txBody>
      </p:sp>
    </p:spTree>
    <p:extLst>
      <p:ext uri="{BB962C8B-B14F-4D97-AF65-F5344CB8AC3E}">
        <p14:creationId xmlns:p14="http://schemas.microsoft.com/office/powerpoint/2010/main" val="1256669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8</a:t>
            </a:fld>
            <a:endParaRPr lang="en-US"/>
          </a:p>
        </p:txBody>
      </p:sp>
    </p:spTree>
    <p:extLst>
      <p:ext uri="{BB962C8B-B14F-4D97-AF65-F5344CB8AC3E}">
        <p14:creationId xmlns:p14="http://schemas.microsoft.com/office/powerpoint/2010/main" val="1917352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3D2FBD-6A56-4767-B097-15EAC033F645}" type="slidenum">
              <a:rPr lang="en-US" smtClean="0"/>
              <a:pPr/>
              <a:t>9</a:t>
            </a:fld>
            <a:endParaRPr lang="en-US"/>
          </a:p>
        </p:txBody>
      </p:sp>
    </p:spTree>
    <p:extLst>
      <p:ext uri="{BB962C8B-B14F-4D97-AF65-F5344CB8AC3E}">
        <p14:creationId xmlns:p14="http://schemas.microsoft.com/office/powerpoint/2010/main" val="2186207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2656A97-74B5-4362-ABA5-FF80998429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56A97-74B5-4362-ABA5-FF80998429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56A97-74B5-4362-ABA5-FF80998429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6FF7F4-AF88-4A32-945E-01488E44FBCA}" type="datetimeFigureOut">
              <a:rPr lang="en-US" smtClean="0"/>
              <a:pPr/>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656A97-74B5-4362-ABA5-FF809984294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E6FF7F4-AF88-4A32-945E-01488E44FBCA}" type="datetimeFigureOut">
              <a:rPr lang="en-US" smtClean="0"/>
              <a:pPr/>
              <a:t>11/14/2016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656A97-74B5-4362-ABA5-FF809984294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eytonwarriors.follettdestiny.com/common/welcome.jsp?context=saas57_260018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Introduction to Our New Online Catalog-Follett Destiny</a:t>
            </a:r>
            <a:endParaRPr lang="en-US" dirty="0"/>
          </a:p>
        </p:txBody>
      </p:sp>
      <p:sp>
        <p:nvSpPr>
          <p:cNvPr id="3" name="Subtitle 2"/>
          <p:cNvSpPr>
            <a:spLocks noGrp="1"/>
          </p:cNvSpPr>
          <p:nvPr>
            <p:ph type="subTitle" idx="1"/>
          </p:nvPr>
        </p:nvSpPr>
        <p:spPr/>
        <p:txBody>
          <a:bodyPr>
            <a:normAutofit/>
          </a:bodyPr>
          <a:lstStyle/>
          <a:p>
            <a:endParaRPr lang="en-US" dirty="0" smtClean="0"/>
          </a:p>
          <a:p>
            <a:endParaRPr lang="en-US" dirty="0" smtClean="0"/>
          </a:p>
          <a:p>
            <a:r>
              <a:rPr lang="en-US" dirty="0" smtClean="0"/>
              <a:t>By Mrs. Morgan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Series </a:t>
            </a:r>
            <a:r>
              <a:rPr lang="en-US" dirty="0" smtClean="0"/>
              <a:t>Search</a:t>
            </a:r>
            <a:endParaRPr lang="en-US" dirty="0"/>
          </a:p>
        </p:txBody>
      </p:sp>
      <p:sp>
        <p:nvSpPr>
          <p:cNvPr id="3" name="Content Placeholder 2"/>
          <p:cNvSpPr>
            <a:spLocks noGrp="1"/>
          </p:cNvSpPr>
          <p:nvPr>
            <p:ph idx="1"/>
          </p:nvPr>
        </p:nvSpPr>
        <p:spPr/>
        <p:txBody>
          <a:bodyPr/>
          <a:lstStyle/>
          <a:p>
            <a:r>
              <a:rPr lang="en-US" dirty="0" smtClean="0"/>
              <a:t>Use the library search button again on the </a:t>
            </a:r>
            <a:r>
              <a:rPr lang="en-US" dirty="0" smtClean="0"/>
              <a:t>light gray tab </a:t>
            </a:r>
            <a:r>
              <a:rPr lang="en-US" dirty="0" smtClean="0"/>
              <a:t>and then type in </a:t>
            </a:r>
            <a:r>
              <a:rPr lang="en-US" i="1" dirty="0" smtClean="0"/>
              <a:t>Opposing Viewpoints</a:t>
            </a:r>
            <a:r>
              <a:rPr lang="en-US" dirty="0" smtClean="0"/>
              <a:t>.</a:t>
            </a:r>
            <a:endParaRPr lang="en-US" dirty="0" smtClean="0"/>
          </a:p>
          <a:p>
            <a:r>
              <a:rPr lang="en-US" dirty="0" smtClean="0"/>
              <a:t>Now push the </a:t>
            </a:r>
            <a:r>
              <a:rPr lang="en-US" b="1" u="sng" dirty="0" smtClean="0"/>
              <a:t>Series</a:t>
            </a:r>
            <a:r>
              <a:rPr lang="en-US" dirty="0" smtClean="0"/>
              <a:t> </a:t>
            </a:r>
            <a:r>
              <a:rPr lang="en-US" dirty="0" smtClean="0"/>
              <a:t>button.  </a:t>
            </a:r>
          </a:p>
          <a:p>
            <a:r>
              <a:rPr lang="en-US" dirty="0" smtClean="0"/>
              <a:t>This will provide you with a list of any title </a:t>
            </a:r>
            <a:r>
              <a:rPr lang="en-US" dirty="0" smtClean="0"/>
              <a:t>we currently have in the </a:t>
            </a:r>
            <a:r>
              <a:rPr lang="en-US" i="1" dirty="0" smtClean="0"/>
              <a:t>Opposing Viewpoints </a:t>
            </a:r>
            <a:r>
              <a:rPr lang="en-US" dirty="0" smtClean="0"/>
              <a:t>series.  </a:t>
            </a:r>
            <a:endParaRPr lang="en-US" dirty="0" smtClean="0"/>
          </a:p>
          <a:p>
            <a:r>
              <a:rPr lang="en-US" dirty="0" smtClean="0"/>
              <a:t>We have a total of </a:t>
            </a:r>
            <a:r>
              <a:rPr lang="en-US" dirty="0" smtClean="0"/>
              <a:t>198 </a:t>
            </a:r>
            <a:r>
              <a:rPr lang="en-US" dirty="0" smtClean="0"/>
              <a:t>titles.</a:t>
            </a:r>
          </a:p>
          <a:p>
            <a:r>
              <a:rPr lang="en-US" dirty="0" smtClean="0"/>
              <a:t>You may need to change the page number to find what you are looking for.  You may do this at the top or the bottom of any page.</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Finding Specific Topics Using Copy Categories</a:t>
            </a:r>
            <a:endParaRPr lang="en-US" dirty="0"/>
          </a:p>
        </p:txBody>
      </p:sp>
      <p:sp>
        <p:nvSpPr>
          <p:cNvPr id="3" name="Content Placeholder 2"/>
          <p:cNvSpPr>
            <a:spLocks noGrp="1"/>
          </p:cNvSpPr>
          <p:nvPr>
            <p:ph idx="1"/>
          </p:nvPr>
        </p:nvSpPr>
        <p:spPr/>
        <p:txBody>
          <a:bodyPr>
            <a:normAutofit/>
          </a:bodyPr>
          <a:lstStyle/>
          <a:p>
            <a:r>
              <a:rPr lang="en-US" sz="2400" dirty="0" smtClean="0"/>
              <a:t>If you are trying to decide on a topic and would like to have an idea of how many books we have on that individual topic, on your catalog page, scroll over to the 4</a:t>
            </a:r>
            <a:r>
              <a:rPr lang="en-US" sz="2400" baseline="30000" dirty="0" smtClean="0"/>
              <a:t>th</a:t>
            </a:r>
            <a:r>
              <a:rPr lang="en-US" sz="2400" dirty="0" smtClean="0"/>
              <a:t> button on the right and select copy categories.  This will give you a list of categories and how many books are available on each topic.  </a:t>
            </a:r>
            <a:endParaRPr lang="en-US" sz="2400" dirty="0" smtClean="0"/>
          </a:p>
          <a:p>
            <a:r>
              <a:rPr lang="en-US" sz="2400" dirty="0" smtClean="0"/>
              <a:t>To see just what is available in each category, press the </a:t>
            </a:r>
            <a:r>
              <a:rPr lang="en-US" sz="2400" b="1" u="sng" dirty="0" smtClean="0"/>
              <a:t>View</a:t>
            </a:r>
            <a:r>
              <a:rPr lang="en-US" sz="2400" dirty="0" smtClean="0"/>
              <a:t> button next to the category.  This will give you a detailed list of books available on the topic.</a:t>
            </a: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Understanding the Details</a:t>
            </a:r>
            <a:endParaRPr lang="en-US" dirty="0"/>
          </a:p>
        </p:txBody>
      </p:sp>
      <p:sp>
        <p:nvSpPr>
          <p:cNvPr id="3" name="Content Placeholder 2"/>
          <p:cNvSpPr>
            <a:spLocks noGrp="1"/>
          </p:cNvSpPr>
          <p:nvPr>
            <p:ph idx="1"/>
          </p:nvPr>
        </p:nvSpPr>
        <p:spPr/>
        <p:txBody>
          <a:bodyPr/>
          <a:lstStyle/>
          <a:p>
            <a:r>
              <a:rPr lang="en-US" sz="2400" dirty="0" smtClean="0"/>
              <a:t>In order to gain a better understanding of the books in our library, once you have located a book, select the </a:t>
            </a:r>
            <a:r>
              <a:rPr lang="en-US" sz="2400" b="1" u="sng" dirty="0" smtClean="0"/>
              <a:t>Details</a:t>
            </a:r>
            <a:r>
              <a:rPr lang="en-US" sz="2400" dirty="0" smtClean="0"/>
              <a:t> button next to the book title.</a:t>
            </a:r>
          </a:p>
          <a:p>
            <a:r>
              <a:rPr lang="en-US" sz="2400" dirty="0" smtClean="0"/>
              <a:t>This will give you 3 options on the top right of your screes:  </a:t>
            </a:r>
            <a:r>
              <a:rPr lang="en-US" sz="2400" i="1" dirty="0" smtClean="0"/>
              <a:t>Title Details, Reviews, Copies.  </a:t>
            </a:r>
          </a:p>
          <a:p>
            <a:r>
              <a:rPr lang="en-US" sz="2400" dirty="0" smtClean="0"/>
              <a:t>Title details gives you in-depth information about the book, reading level, publication information, subject, etc. Reviews will give any that are housed in Follett and Copies lets you know if it is available in either Dal-Dalton or </a:t>
            </a:r>
            <a:r>
              <a:rPr lang="en-US" sz="2400" dirty="0" err="1" smtClean="0"/>
              <a:t>Gur</a:t>
            </a:r>
            <a:r>
              <a:rPr lang="en-US" sz="2400" dirty="0" smtClean="0"/>
              <a:t>-Gurley.</a:t>
            </a:r>
            <a:endParaRPr lang="en-US"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Locating the Materials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Once you have selected the book you would like to check out, first look at the details and decide which school your book is housed at.  If it is in Gurley and you need it, you will need to write down the information and give it to the librarian and she will get the book to Dalton for you.</a:t>
            </a:r>
          </a:p>
          <a:p>
            <a:r>
              <a:rPr lang="en-US" sz="2400" dirty="0" smtClean="0"/>
              <a:t>If the book is in Dalton, look at the call number.  If it is a fiction book, they are housed on the West Wall.  </a:t>
            </a:r>
          </a:p>
          <a:p>
            <a:r>
              <a:rPr lang="en-US" sz="2400" dirty="0" smtClean="0"/>
              <a:t>If the book is non-fiction, they begin on the first free-standing bookshelves running east to west.  They start with 000 and run through 999.  </a:t>
            </a:r>
          </a:p>
          <a:p>
            <a:r>
              <a:rPr lang="en-US" sz="2400" dirty="0"/>
              <a:t>Please ask me if you have any </a:t>
            </a:r>
            <a:r>
              <a:rPr lang="en-US" sz="2400" dirty="0" smtClean="0"/>
              <a:t>of the librarians if you need </a:t>
            </a:r>
            <a:r>
              <a:rPr lang="en-US" sz="2400" dirty="0"/>
              <a:t>help.</a:t>
            </a:r>
          </a:p>
          <a:p>
            <a:endParaRPr lang="en-US" dirty="0"/>
          </a:p>
        </p:txBody>
      </p:sp>
    </p:spTree>
    <p:extLst>
      <p:ext uri="{BB962C8B-B14F-4D97-AF65-F5344CB8AC3E}">
        <p14:creationId xmlns:p14="http://schemas.microsoft.com/office/powerpoint/2010/main" val="81792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0" dirty="0" smtClean="0"/>
              <a:t>Follow-Up Activity</a:t>
            </a:r>
            <a:endParaRPr lang="en-US" b="0" dirty="0"/>
          </a:p>
        </p:txBody>
      </p:sp>
      <p:sp>
        <p:nvSpPr>
          <p:cNvPr id="3" name="Text Placeholder 2"/>
          <p:cNvSpPr>
            <a:spLocks noGrp="1"/>
          </p:cNvSpPr>
          <p:nvPr>
            <p:ph type="body" idx="1"/>
          </p:nvPr>
        </p:nvSpPr>
        <p:spPr/>
        <p:txBody>
          <a:bodyPr>
            <a:normAutofit/>
          </a:bodyPr>
          <a:lstStyle/>
          <a:p>
            <a:pPr algn="r"/>
            <a:r>
              <a:rPr lang="en-US" sz="2400" dirty="0" smtClean="0"/>
              <a:t>Practice Exercise</a:t>
            </a:r>
            <a:endParaRPr lang="en-US" sz="2400" dirty="0" smtClean="0"/>
          </a:p>
          <a:p>
            <a:pPr algn="r"/>
            <a:endParaRPr lang="en-US" sz="2400" dirty="0" smtClean="0"/>
          </a:p>
          <a:p>
            <a:pPr algn="r"/>
            <a:r>
              <a:rPr lang="en-US" sz="2400" dirty="0" smtClean="0"/>
              <a:t>By Mrs. Morgan</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normAutofit fontScale="90000"/>
          </a:bodyPr>
          <a:lstStyle/>
          <a:p>
            <a:pPr algn="ctr"/>
            <a:r>
              <a:rPr lang="en-US" dirty="0" smtClean="0"/>
              <a:t>Checking for Understanding</a:t>
            </a:r>
            <a:br>
              <a:rPr lang="en-US" dirty="0" smtClean="0"/>
            </a:br>
            <a:r>
              <a:rPr lang="en-US" sz="2000" dirty="0" smtClean="0"/>
              <a:t>Please write the answers to the following questions on your note card numbered 1-10 and turn it in with your name on </a:t>
            </a:r>
            <a:r>
              <a:rPr lang="en-US" sz="2000" dirty="0" smtClean="0"/>
              <a:t>after you view the presentation.  </a:t>
            </a:r>
            <a:r>
              <a:rPr lang="en-US" sz="2000" dirty="0" smtClean="0"/>
              <a:t>Thank you!  </a:t>
            </a:r>
            <a:endParaRPr lang="en-US" dirty="0"/>
          </a:p>
        </p:txBody>
      </p:sp>
      <p:sp>
        <p:nvSpPr>
          <p:cNvPr id="3" name="Content Placeholder 2"/>
          <p:cNvSpPr>
            <a:spLocks noGrp="1"/>
          </p:cNvSpPr>
          <p:nvPr>
            <p:ph idx="1"/>
          </p:nvPr>
        </p:nvSpPr>
        <p:spPr/>
        <p:txBody>
          <a:bodyPr/>
          <a:lstStyle/>
          <a:p>
            <a:r>
              <a:rPr lang="en-US" dirty="0" smtClean="0"/>
              <a:t>1.  Can you access our new online catalog system from home?  Yes or no</a:t>
            </a:r>
          </a:p>
          <a:p>
            <a:r>
              <a:rPr lang="en-US" dirty="0" smtClean="0"/>
              <a:t>2.  What are the </a:t>
            </a:r>
            <a:r>
              <a:rPr lang="en-US" dirty="0" smtClean="0"/>
              <a:t>5 </a:t>
            </a:r>
            <a:r>
              <a:rPr lang="en-US" dirty="0" smtClean="0"/>
              <a:t>main searches we discussed today?  </a:t>
            </a:r>
          </a:p>
          <a:p>
            <a:r>
              <a:rPr lang="en-US" dirty="0" smtClean="0"/>
              <a:t>3.  Do we have any books in our </a:t>
            </a:r>
            <a:r>
              <a:rPr lang="en-US" dirty="0" smtClean="0"/>
              <a:t>libraries </a:t>
            </a:r>
            <a:r>
              <a:rPr lang="en-US" dirty="0" smtClean="0"/>
              <a:t>by Gary Paulsen? If so, how many?</a:t>
            </a:r>
          </a:p>
          <a:p>
            <a:r>
              <a:rPr lang="en-US" dirty="0" smtClean="0"/>
              <a:t>4.  Will the new system show me which site the books are housed at?  What is the abbreviation for our sites?</a:t>
            </a:r>
          </a:p>
          <a:p>
            <a:r>
              <a:rPr lang="en-US" dirty="0" smtClean="0"/>
              <a:t>5.  How would I find the book </a:t>
            </a:r>
            <a:r>
              <a:rPr lang="en-US" i="1" dirty="0" smtClean="0"/>
              <a:t>Shadow Spinner?  </a:t>
            </a:r>
            <a:r>
              <a:rPr lang="en-US" dirty="0" smtClean="0"/>
              <a:t>Who wrote this book?  Is it in Dalton or Gurley?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Checking for understanding continued…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6.  How would I know if we had any books about snakes?  Do we?  If so, how many?</a:t>
            </a:r>
          </a:p>
          <a:p>
            <a:r>
              <a:rPr lang="en-US" dirty="0" smtClean="0"/>
              <a:t>7.  If I searched for wizards by keyword, how many books do we have?</a:t>
            </a:r>
          </a:p>
          <a:p>
            <a:r>
              <a:rPr lang="en-US" dirty="0" smtClean="0"/>
              <a:t>8.  Do I have to be logged into a certain place to access our online catalog? If so, what is it?</a:t>
            </a:r>
          </a:p>
          <a:p>
            <a:r>
              <a:rPr lang="en-US" dirty="0" smtClean="0"/>
              <a:t>9.  </a:t>
            </a:r>
            <a:r>
              <a:rPr lang="en-US" dirty="0" smtClean="0"/>
              <a:t>What are the 3 options available when I select the </a:t>
            </a:r>
            <a:r>
              <a:rPr lang="en-US" b="1" u="sng" dirty="0" smtClean="0"/>
              <a:t>Details</a:t>
            </a:r>
            <a:r>
              <a:rPr lang="en-US" dirty="0" smtClean="0"/>
              <a:t> button?</a:t>
            </a:r>
            <a:endParaRPr lang="en-US" dirty="0" smtClean="0"/>
          </a:p>
          <a:p>
            <a:r>
              <a:rPr lang="en-US" dirty="0" smtClean="0"/>
              <a:t>10.  Write 1 more question that you would like answered about our new online catalog.</a:t>
            </a:r>
          </a:p>
          <a:p>
            <a:r>
              <a:rPr lang="en-US" dirty="0" smtClean="0"/>
              <a:t>Bonus:  On the back of your note card, please explain what you don’t understand about our new system.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Leyton </a:t>
            </a:r>
            <a:r>
              <a:rPr lang="en-US" dirty="0" smtClean="0"/>
              <a:t> </a:t>
            </a:r>
            <a:r>
              <a:rPr lang="en-US" dirty="0" smtClean="0"/>
              <a:t>Students</a:t>
            </a:r>
            <a:endParaRPr lang="en-US" dirty="0"/>
          </a:p>
        </p:txBody>
      </p:sp>
      <p:sp>
        <p:nvSpPr>
          <p:cNvPr id="3" name="Content Placeholder 2"/>
          <p:cNvSpPr>
            <a:spLocks noGrp="1"/>
          </p:cNvSpPr>
          <p:nvPr>
            <p:ph idx="1"/>
          </p:nvPr>
        </p:nvSpPr>
        <p:spPr/>
        <p:txBody>
          <a:bodyPr/>
          <a:lstStyle/>
          <a:p>
            <a:r>
              <a:rPr lang="en-US" dirty="0" smtClean="0"/>
              <a:t>Over the summer, we changed </a:t>
            </a:r>
            <a:r>
              <a:rPr lang="en-US" dirty="0" smtClean="0"/>
              <a:t>to </a:t>
            </a:r>
            <a:r>
              <a:rPr lang="en-US" dirty="0" smtClean="0"/>
              <a:t>a new catalog system for our library.</a:t>
            </a:r>
          </a:p>
          <a:p>
            <a:r>
              <a:rPr lang="en-US" dirty="0" smtClean="0"/>
              <a:t>It is called Follett Destiny and you can now access it from home.</a:t>
            </a:r>
          </a:p>
          <a:p>
            <a:r>
              <a:rPr lang="en-US" dirty="0" smtClean="0"/>
              <a:t>This slide show will walk you through how to use the system.</a:t>
            </a:r>
          </a:p>
          <a:p>
            <a:r>
              <a:rPr lang="en-US" dirty="0" smtClean="0"/>
              <a:t>It is similar to OPAC, so don’t worry…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rmAutofit fontScale="90000"/>
          </a:bodyPr>
          <a:lstStyle/>
          <a:p>
            <a:pPr algn="ctr"/>
            <a:r>
              <a:rPr lang="en-US" dirty="0" smtClean="0"/>
              <a:t> </a:t>
            </a:r>
            <a:r>
              <a:rPr lang="en-US" dirty="0" smtClean="0"/>
              <a:t/>
            </a:r>
            <a:br>
              <a:rPr lang="en-US" dirty="0" smtClean="0"/>
            </a:br>
            <a:r>
              <a:rPr lang="en-US" dirty="0"/>
              <a:t/>
            </a:r>
            <a:br>
              <a:rPr lang="en-US" dirty="0"/>
            </a:br>
            <a:r>
              <a:rPr lang="en-US" dirty="0" smtClean="0"/>
              <a:t/>
            </a:r>
            <a:br>
              <a:rPr lang="en-US" dirty="0" smtClean="0"/>
            </a:br>
            <a:r>
              <a:rPr lang="en-US" dirty="0" smtClean="0"/>
              <a:t>Goals </a:t>
            </a:r>
            <a:r>
              <a:rPr lang="en-US" dirty="0" smtClean="0"/>
              <a:t>and </a:t>
            </a:r>
            <a:r>
              <a:rPr lang="en-US" dirty="0" smtClean="0"/>
              <a:t>Objectives</a:t>
            </a:r>
            <a:br>
              <a:rPr lang="en-US" dirty="0" smtClean="0"/>
            </a:br>
            <a:endParaRPr lang="en-US" dirty="0"/>
          </a:p>
        </p:txBody>
      </p:sp>
      <p:sp>
        <p:nvSpPr>
          <p:cNvPr id="3" name="Content Placeholder 2"/>
          <p:cNvSpPr>
            <a:spLocks noGrp="1"/>
          </p:cNvSpPr>
          <p:nvPr>
            <p:ph idx="1"/>
          </p:nvPr>
        </p:nvSpPr>
        <p:spPr/>
        <p:txBody>
          <a:bodyPr/>
          <a:lstStyle/>
          <a:p>
            <a:r>
              <a:rPr lang="en-US" sz="2400" dirty="0"/>
              <a:t>Instructional Goal:  Instructing library users to become proficient in new online catalog </a:t>
            </a:r>
            <a:r>
              <a:rPr lang="en-US" sz="2400" dirty="0" smtClean="0"/>
              <a:t>usage</a:t>
            </a:r>
          </a:p>
          <a:p>
            <a:pPr marL="0" indent="0" algn="ctr">
              <a:buNone/>
            </a:pPr>
            <a:r>
              <a:rPr lang="en-US" sz="3200" dirty="0" smtClean="0">
                <a:solidFill>
                  <a:schemeClr val="tx2"/>
                </a:solidFill>
                <a:latin typeface="+mj-lt"/>
              </a:rPr>
              <a:t>Objectives</a:t>
            </a:r>
            <a:endParaRPr lang="en-US" dirty="0" smtClean="0"/>
          </a:p>
          <a:p>
            <a:r>
              <a:rPr lang="en-US" sz="2000" dirty="0" smtClean="0"/>
              <a:t>1.0  Users will log into computer using school online log in.</a:t>
            </a:r>
          </a:p>
          <a:p>
            <a:r>
              <a:rPr lang="en-US" sz="2000" dirty="0" smtClean="0"/>
              <a:t>2.0  Users will access new online catalog, Follett Destiny using links.</a:t>
            </a:r>
          </a:p>
          <a:p>
            <a:r>
              <a:rPr lang="en-US" sz="2000" dirty="0" smtClean="0"/>
              <a:t>3.0  Users will complete power point presentation and complete follow-up.</a:t>
            </a:r>
            <a:endParaRPr lang="en-US" sz="2000" dirty="0" smtClean="0"/>
          </a:p>
          <a:p>
            <a:r>
              <a:rPr lang="en-US" sz="2000" dirty="0" smtClean="0"/>
              <a:t>4.0  Users </a:t>
            </a:r>
            <a:r>
              <a:rPr lang="en-US" sz="2000" dirty="0" smtClean="0"/>
              <a:t>will learn how to search for a book by author, title, keyword, </a:t>
            </a:r>
            <a:r>
              <a:rPr lang="en-US" sz="2000" dirty="0" smtClean="0"/>
              <a:t>subject, and series.</a:t>
            </a:r>
            <a:endParaRPr lang="en-US" sz="2000" dirty="0" smtClean="0"/>
          </a:p>
          <a:p>
            <a:r>
              <a:rPr lang="en-US" sz="2000" dirty="0" smtClean="0"/>
              <a:t>5.0  Users will </a:t>
            </a:r>
            <a:r>
              <a:rPr lang="en-US" sz="2000" dirty="0" smtClean="0"/>
              <a:t>learn which </a:t>
            </a:r>
            <a:r>
              <a:rPr lang="en-US" sz="2000" dirty="0" smtClean="0"/>
              <a:t>find specific copy categories, understand details, and locate books.</a:t>
            </a: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will you need for this lesson?</a:t>
            </a:r>
            <a:endParaRPr lang="en-US" dirty="0"/>
          </a:p>
        </p:txBody>
      </p:sp>
      <p:sp>
        <p:nvSpPr>
          <p:cNvPr id="3" name="Content Placeholder 2"/>
          <p:cNvSpPr>
            <a:spLocks noGrp="1"/>
          </p:cNvSpPr>
          <p:nvPr>
            <p:ph idx="1"/>
          </p:nvPr>
        </p:nvSpPr>
        <p:spPr/>
        <p:txBody>
          <a:bodyPr/>
          <a:lstStyle/>
          <a:p>
            <a:r>
              <a:rPr lang="en-US" dirty="0" smtClean="0"/>
              <a:t>A computer/laptop or desk </a:t>
            </a:r>
            <a:r>
              <a:rPr lang="en-US" dirty="0" smtClean="0"/>
              <a:t>top</a:t>
            </a:r>
          </a:p>
          <a:p>
            <a:r>
              <a:rPr lang="en-US" dirty="0" smtClean="0"/>
              <a:t>Access to internet</a:t>
            </a:r>
            <a:endParaRPr lang="en-US" dirty="0" smtClean="0"/>
          </a:p>
          <a:p>
            <a:r>
              <a:rPr lang="en-US" dirty="0" smtClean="0"/>
              <a:t>Your favorite author or book title</a:t>
            </a:r>
          </a:p>
          <a:p>
            <a:r>
              <a:rPr lang="en-US" dirty="0" smtClean="0"/>
              <a:t>A pen and paper for notes</a:t>
            </a:r>
          </a:p>
          <a:p>
            <a:r>
              <a:rPr lang="en-US" dirty="0" smtClean="0"/>
              <a:t>Note card numbered 1-10</a:t>
            </a:r>
          </a:p>
          <a:p>
            <a:r>
              <a:rPr lang="en-US" dirty="0" smtClean="0"/>
              <a:t>Your brain </a:t>
            </a:r>
            <a:r>
              <a:rPr lang="en-US" dirty="0" smtClean="0">
                <a:sym typeface="Wingdings" pitchFamily="2" charset="2"/>
              </a:rPr>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New Site Address</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Click on the link below or copy and paste it to access our new online catalog.</a:t>
            </a:r>
          </a:p>
          <a:p>
            <a:endParaRPr lang="en-US" dirty="0" smtClean="0"/>
          </a:p>
          <a:p>
            <a:r>
              <a:rPr lang="en-US" dirty="0" smtClean="0">
                <a:hlinkClick r:id="rId3"/>
              </a:rPr>
              <a:t>https://leytonwarriors.follettdestiny.com/common/welcome.jsp?context=saas57_2600184</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to do…</a:t>
            </a:r>
            <a:endParaRPr lang="en-US" dirty="0"/>
          </a:p>
        </p:txBody>
      </p:sp>
      <p:sp>
        <p:nvSpPr>
          <p:cNvPr id="3" name="Content Placeholder 2"/>
          <p:cNvSpPr>
            <a:spLocks noGrp="1"/>
          </p:cNvSpPr>
          <p:nvPr>
            <p:ph idx="1"/>
          </p:nvPr>
        </p:nvSpPr>
        <p:spPr/>
        <p:txBody>
          <a:bodyPr>
            <a:normAutofit/>
          </a:bodyPr>
          <a:lstStyle/>
          <a:p>
            <a:r>
              <a:rPr lang="en-US" sz="2400" dirty="0" smtClean="0"/>
              <a:t>First </a:t>
            </a:r>
            <a:r>
              <a:rPr lang="en-US" sz="2400" dirty="0" smtClean="0"/>
              <a:t>log in using school log in information, then go </a:t>
            </a:r>
            <a:r>
              <a:rPr lang="en-US" sz="2400" dirty="0" smtClean="0"/>
              <a:t>to our online website</a:t>
            </a:r>
            <a:r>
              <a:rPr lang="en-US" sz="2400" dirty="0" smtClean="0"/>
              <a:t>.  If you need to, you may go to school website, click on library, and then click on Destiny link.</a:t>
            </a:r>
            <a:endParaRPr lang="en-US" sz="2400" dirty="0" smtClean="0"/>
          </a:p>
          <a:p>
            <a:r>
              <a:rPr lang="en-US" sz="2400" dirty="0" smtClean="0"/>
              <a:t>Once, you are on Destiny, click </a:t>
            </a:r>
            <a:r>
              <a:rPr lang="en-US" sz="2400" dirty="0" smtClean="0"/>
              <a:t>on the Leyton Public School link in the center of the page.</a:t>
            </a:r>
          </a:p>
          <a:p>
            <a:r>
              <a:rPr lang="en-US" sz="2400" dirty="0" smtClean="0"/>
              <a:t>First we will do a </a:t>
            </a:r>
            <a:r>
              <a:rPr lang="en-US" sz="2400" dirty="0" smtClean="0"/>
              <a:t>keyword </a:t>
            </a:r>
            <a:r>
              <a:rPr lang="en-US" sz="2400" dirty="0" smtClean="0"/>
              <a:t>search, so let’s </a:t>
            </a:r>
            <a:r>
              <a:rPr lang="en-US" sz="2400" dirty="0" smtClean="0"/>
              <a:t>select a topic.  Type in cell phone and select </a:t>
            </a:r>
            <a:r>
              <a:rPr lang="en-US" sz="2400" b="1" u="sng" dirty="0" smtClean="0"/>
              <a:t>Keyword</a:t>
            </a:r>
            <a:r>
              <a:rPr lang="en-US" sz="2400" dirty="0" smtClean="0"/>
              <a:t>.  You will see 18 matches.  You may use keyword for any topic.</a:t>
            </a:r>
            <a:endParaRPr lang="en-US" sz="2400" dirty="0" smtClean="0"/>
          </a:p>
          <a:p>
            <a:r>
              <a:rPr lang="en-US" sz="2400" dirty="0" smtClean="0"/>
              <a:t>Now let’s try a specific title. Put in </a:t>
            </a:r>
            <a:r>
              <a:rPr lang="en-US" sz="2400" i="1" dirty="0" smtClean="0"/>
              <a:t>To Kill a </a:t>
            </a:r>
            <a:r>
              <a:rPr lang="en-US" sz="2400" i="1" dirty="0" err="1" smtClean="0"/>
              <a:t>Mockingird</a:t>
            </a:r>
            <a:r>
              <a:rPr lang="en-US" sz="2400" i="1" dirty="0" smtClean="0"/>
              <a:t> </a:t>
            </a:r>
            <a:r>
              <a:rPr lang="en-US" sz="2400" dirty="0" smtClean="0"/>
              <a:t>and then select </a:t>
            </a:r>
            <a:r>
              <a:rPr lang="en-US" sz="2400" dirty="0" smtClean="0"/>
              <a:t>the </a:t>
            </a:r>
            <a:r>
              <a:rPr lang="en-US" sz="2400" b="1" u="sng" dirty="0" smtClean="0"/>
              <a:t>Title</a:t>
            </a:r>
            <a:r>
              <a:rPr lang="en-US" sz="2400" dirty="0" smtClean="0"/>
              <a:t> button</a:t>
            </a:r>
            <a:r>
              <a:rPr lang="en-US" sz="2400" dirty="0" smtClean="0"/>
              <a:t>. You will see we have 2 copies.</a:t>
            </a: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to do continued…</a:t>
            </a:r>
            <a:endParaRPr lang="en-US" dirty="0"/>
          </a:p>
        </p:txBody>
      </p:sp>
      <p:sp>
        <p:nvSpPr>
          <p:cNvPr id="3" name="Content Placeholder 2"/>
          <p:cNvSpPr>
            <a:spLocks noGrp="1"/>
          </p:cNvSpPr>
          <p:nvPr>
            <p:ph idx="1"/>
          </p:nvPr>
        </p:nvSpPr>
        <p:spPr/>
        <p:txBody>
          <a:bodyPr/>
          <a:lstStyle/>
          <a:p>
            <a:r>
              <a:rPr lang="en-US" sz="2400" dirty="0" smtClean="0"/>
              <a:t>Next</a:t>
            </a:r>
            <a:r>
              <a:rPr lang="en-US" sz="2400" dirty="0" smtClean="0"/>
              <a:t>, let’s try an </a:t>
            </a:r>
            <a:r>
              <a:rPr lang="en-US" sz="2400" b="1" u="sng" dirty="0"/>
              <a:t>A</a:t>
            </a:r>
            <a:r>
              <a:rPr lang="en-US" sz="2400" b="1" u="sng" dirty="0" smtClean="0"/>
              <a:t>uthor</a:t>
            </a:r>
            <a:r>
              <a:rPr lang="en-US" sz="2400" dirty="0" smtClean="0"/>
              <a:t> </a:t>
            </a:r>
            <a:r>
              <a:rPr lang="en-US" sz="2400" dirty="0" smtClean="0"/>
              <a:t>search.</a:t>
            </a:r>
          </a:p>
          <a:p>
            <a:r>
              <a:rPr lang="en-US" sz="2400" dirty="0" smtClean="0"/>
              <a:t>On the </a:t>
            </a:r>
            <a:r>
              <a:rPr lang="en-US" sz="2400" dirty="0" smtClean="0"/>
              <a:t>light gray catalog </a:t>
            </a:r>
            <a:r>
              <a:rPr lang="en-US" sz="2400" dirty="0" smtClean="0"/>
              <a:t>bar, please select library search.  This takes you back to your search screen.  </a:t>
            </a:r>
            <a:r>
              <a:rPr lang="en-US" sz="2400" dirty="0" smtClean="0"/>
              <a:t>Once you have performed a search, to get to the results, you may select the search results button also found on the light gray catalog bar.  If </a:t>
            </a:r>
            <a:r>
              <a:rPr lang="en-US" sz="2400" dirty="0" smtClean="0"/>
              <a:t>you select the back button, it will take you </a:t>
            </a:r>
            <a:r>
              <a:rPr lang="en-US" sz="2400" b="1" dirty="0" smtClean="0"/>
              <a:t>OUT</a:t>
            </a:r>
            <a:r>
              <a:rPr lang="en-US" sz="2400" dirty="0" smtClean="0"/>
              <a:t> </a:t>
            </a:r>
            <a:r>
              <a:rPr lang="en-US" sz="2400" dirty="0" smtClean="0"/>
              <a:t>of the catalog</a:t>
            </a:r>
            <a:r>
              <a:rPr lang="en-US" sz="2400"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Author Search</a:t>
            </a:r>
            <a:endParaRPr lang="en-US" dirty="0"/>
          </a:p>
        </p:txBody>
      </p:sp>
      <p:sp>
        <p:nvSpPr>
          <p:cNvPr id="3" name="Content Placeholder 2"/>
          <p:cNvSpPr>
            <a:spLocks noGrp="1"/>
          </p:cNvSpPr>
          <p:nvPr>
            <p:ph idx="1"/>
          </p:nvPr>
        </p:nvSpPr>
        <p:spPr/>
        <p:txBody>
          <a:bodyPr/>
          <a:lstStyle/>
          <a:p>
            <a:r>
              <a:rPr lang="en-US" dirty="0" smtClean="0"/>
              <a:t>Now, let’s type in J. K. Rowling.</a:t>
            </a:r>
          </a:p>
          <a:p>
            <a:r>
              <a:rPr lang="en-US" dirty="0" smtClean="0"/>
              <a:t>Once you have typed in her name, click on the author button.</a:t>
            </a:r>
          </a:p>
          <a:p>
            <a:r>
              <a:rPr lang="en-US" dirty="0" smtClean="0"/>
              <a:t>As you can see, it comes up Titles 1-7.</a:t>
            </a:r>
          </a:p>
          <a:p>
            <a:r>
              <a:rPr lang="en-US" dirty="0" smtClean="0"/>
              <a:t>Let’s explore the 1</a:t>
            </a:r>
            <a:r>
              <a:rPr lang="en-US" baseline="30000" dirty="0" smtClean="0"/>
              <a:t>st</a:t>
            </a:r>
            <a:r>
              <a:rPr lang="en-US" dirty="0" smtClean="0"/>
              <a:t> selection:  </a:t>
            </a:r>
            <a:r>
              <a:rPr lang="en-US" i="1" dirty="0" smtClean="0"/>
              <a:t>Harry Potter and the Chamber of Secrets.</a:t>
            </a:r>
          </a:p>
          <a:p>
            <a:r>
              <a:rPr lang="en-US" dirty="0" smtClean="0"/>
              <a:t>It says 2 of 2 available.  Click on the title.  Near the top of the screen by the call number and location, click the see all button.  This will show you where this title can be found.  We have it in Dalton and Gurley.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New Search-Subject</a:t>
            </a:r>
            <a:endParaRPr lang="en-US" dirty="0"/>
          </a:p>
        </p:txBody>
      </p:sp>
      <p:sp>
        <p:nvSpPr>
          <p:cNvPr id="3" name="Content Placeholder 2"/>
          <p:cNvSpPr>
            <a:spLocks noGrp="1"/>
          </p:cNvSpPr>
          <p:nvPr>
            <p:ph idx="1"/>
          </p:nvPr>
        </p:nvSpPr>
        <p:spPr/>
        <p:txBody>
          <a:bodyPr>
            <a:normAutofit/>
          </a:bodyPr>
          <a:lstStyle/>
          <a:p>
            <a:r>
              <a:rPr lang="en-US" sz="2400" dirty="0" smtClean="0"/>
              <a:t>Remember to use the </a:t>
            </a:r>
            <a:r>
              <a:rPr lang="en-US" sz="2400" b="1" dirty="0" smtClean="0"/>
              <a:t>search results </a:t>
            </a:r>
            <a:r>
              <a:rPr lang="en-US" sz="2400" dirty="0" smtClean="0"/>
              <a:t>or </a:t>
            </a:r>
            <a:r>
              <a:rPr lang="en-US" sz="2400" b="1" dirty="0" smtClean="0"/>
              <a:t>library search </a:t>
            </a:r>
            <a:r>
              <a:rPr lang="en-US" sz="2400" dirty="0" smtClean="0"/>
              <a:t>on the </a:t>
            </a:r>
            <a:r>
              <a:rPr lang="en-US" sz="2400" dirty="0" smtClean="0"/>
              <a:t>light gray tab </a:t>
            </a:r>
            <a:r>
              <a:rPr lang="en-US" sz="2400" dirty="0" smtClean="0"/>
              <a:t>to go </a:t>
            </a:r>
            <a:r>
              <a:rPr lang="en-US" sz="2400" dirty="0" smtClean="0"/>
              <a:t>back to search the catalog.</a:t>
            </a:r>
            <a:endParaRPr lang="en-US" sz="2400" dirty="0" smtClean="0"/>
          </a:p>
          <a:p>
            <a:r>
              <a:rPr lang="en-US" sz="2400" dirty="0" smtClean="0"/>
              <a:t>Now let’s try a subject search.</a:t>
            </a:r>
          </a:p>
          <a:p>
            <a:r>
              <a:rPr lang="en-US" sz="2400" dirty="0" smtClean="0"/>
              <a:t>Type in the word </a:t>
            </a:r>
            <a:r>
              <a:rPr lang="en-US" sz="2400" i="1" dirty="0" smtClean="0"/>
              <a:t>immigration</a:t>
            </a:r>
            <a:r>
              <a:rPr lang="en-US" sz="2400" dirty="0" smtClean="0"/>
              <a:t> </a:t>
            </a:r>
            <a:r>
              <a:rPr lang="en-US" sz="2400" dirty="0" smtClean="0"/>
              <a:t>and press the subject button.</a:t>
            </a:r>
          </a:p>
          <a:p>
            <a:r>
              <a:rPr lang="en-US" sz="2400" dirty="0" smtClean="0"/>
              <a:t>This will net you a total of </a:t>
            </a:r>
            <a:r>
              <a:rPr lang="en-US" sz="2400" dirty="0" smtClean="0"/>
              <a:t>49 </a:t>
            </a:r>
            <a:r>
              <a:rPr lang="en-US" sz="2400" dirty="0" smtClean="0"/>
              <a:t>titles.  You may scroll through them to view reading level, call number, fiction, easy or </a:t>
            </a:r>
            <a:r>
              <a:rPr lang="en-US" sz="2400" dirty="0" smtClean="0"/>
              <a:t>non-fiction and where the books are located.</a:t>
            </a:r>
            <a:endParaRPr lang="en-US" sz="2400" dirty="0" smtClean="0"/>
          </a:p>
          <a:p>
            <a:r>
              <a:rPr lang="en-US" sz="2400" dirty="0" smtClean="0"/>
              <a:t>Selecting the title or the details button will provide you with in-depth information.</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218</TotalTime>
  <Words>1281</Words>
  <Application>Microsoft Office PowerPoint</Application>
  <PresentationFormat>On-screen Show (4:3)</PresentationFormat>
  <Paragraphs>101</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Constantia</vt:lpstr>
      <vt:lpstr>Wingdings</vt:lpstr>
      <vt:lpstr>Wingdings 2</vt:lpstr>
      <vt:lpstr>Flow</vt:lpstr>
      <vt:lpstr>Introduction to Our New Online Catalog-Follett Destiny</vt:lpstr>
      <vt:lpstr>Leyton  Students</vt:lpstr>
      <vt:lpstr>    Goals and Objectives </vt:lpstr>
      <vt:lpstr>What will you need for this lesson?</vt:lpstr>
      <vt:lpstr>Our New Site Address</vt:lpstr>
      <vt:lpstr>What to do…</vt:lpstr>
      <vt:lpstr>What to do continued…</vt:lpstr>
      <vt:lpstr>Author Search</vt:lpstr>
      <vt:lpstr>New Search-Subject</vt:lpstr>
      <vt:lpstr>Series Search</vt:lpstr>
      <vt:lpstr>Finding Specific Topics Using Copy Categories</vt:lpstr>
      <vt:lpstr>Understanding the Details</vt:lpstr>
      <vt:lpstr>Locating the Materials</vt:lpstr>
      <vt:lpstr>Follow-Up Activity</vt:lpstr>
      <vt:lpstr>Checking for Understanding Please write the answers to the following questions on your note card numbered 1-10 and turn it in with your name on after you view the presentation.  Thank you!  </vt:lpstr>
      <vt:lpstr>Checking for understanding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Our New Online Catalog-Follett Destiny</dc:title>
  <dc:creator>Dana</dc:creator>
  <cp:lastModifiedBy>Dana Morgan</cp:lastModifiedBy>
  <cp:revision>67</cp:revision>
  <cp:lastPrinted>2016-08-25T15:25:07Z</cp:lastPrinted>
  <dcterms:created xsi:type="dcterms:W3CDTF">2016-07-11T21:04:18Z</dcterms:created>
  <dcterms:modified xsi:type="dcterms:W3CDTF">2016-11-14T20:37:12Z</dcterms:modified>
</cp:coreProperties>
</file>